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</p:sldIdLst>
  <p:sldSz cx="18288000" cy="10287000"/>
  <p:notesSz cx="6858000" cy="9144000"/>
  <p:embeddedFontLst>
    <p:embeddedFont>
      <p:font typeface="Noto Sans T Chinese Bold" charset="1" panose="020B0800000000000000"/>
      <p:regular r:id="rId9"/>
    </p:embeddedFont>
    <p:embeddedFont>
      <p:font typeface="Noto Sans T Chinese" charset="1" panose="020B050000000000000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sv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93529" y="1501448"/>
            <a:ext cx="8294471" cy="7244472"/>
          </a:xfrm>
          <a:custGeom>
            <a:avLst/>
            <a:gdLst/>
            <a:ahLst/>
            <a:cxnLst/>
            <a:rect r="r" b="b" t="t" l="l"/>
            <a:pathLst>
              <a:path h="7244472" w="8294471">
                <a:moveTo>
                  <a:pt x="0" y="0"/>
                </a:moveTo>
                <a:lnTo>
                  <a:pt x="8294471" y="0"/>
                </a:lnTo>
                <a:lnTo>
                  <a:pt x="8294471" y="7244472"/>
                </a:lnTo>
                <a:lnTo>
                  <a:pt x="0" y="7244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706" t="-15230" r="-7894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80785" y="4742974"/>
            <a:ext cx="4659707" cy="873695"/>
          </a:xfrm>
          <a:custGeom>
            <a:avLst/>
            <a:gdLst/>
            <a:ahLst/>
            <a:cxnLst/>
            <a:rect r="r" b="b" t="t" l="l"/>
            <a:pathLst>
              <a:path h="873695" w="4659707">
                <a:moveTo>
                  <a:pt x="0" y="0"/>
                </a:moveTo>
                <a:lnTo>
                  <a:pt x="4659707" y="0"/>
                </a:lnTo>
                <a:lnTo>
                  <a:pt x="4659707" y="873695"/>
                </a:lnTo>
                <a:lnTo>
                  <a:pt x="0" y="8736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00792" y="3036666"/>
            <a:ext cx="8443208" cy="2580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99"/>
              </a:lnSpc>
            </a:pPr>
            <a:r>
              <a:rPr lang="en-US" sz="6699">
                <a:solidFill>
                  <a:srgbClr val="000000"/>
                </a:solidFill>
                <a:latin typeface="Noto Sans T Chinese Bold"/>
                <a:ea typeface="Noto Sans T Chinese Bold"/>
              </a:rPr>
              <a:t>整合Exergaming技術於健身訓練上之研究—以保加利亞蹲為例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00792" y="6384592"/>
            <a:ext cx="7891677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1028700"/>
            <a:ext cx="3385233" cy="472748"/>
            <a:chOff x="0" y="0"/>
            <a:chExt cx="4513644" cy="63033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0331" cy="630331"/>
            </a:xfrm>
            <a:custGeom>
              <a:avLst/>
              <a:gdLst/>
              <a:ahLst/>
              <a:cxnLst/>
              <a:rect r="r" b="b" t="t" l="l"/>
              <a:pathLst>
                <a:path h="630331" w="630331">
                  <a:moveTo>
                    <a:pt x="0" y="0"/>
                  </a:moveTo>
                  <a:lnTo>
                    <a:pt x="630331" y="0"/>
                  </a:lnTo>
                  <a:lnTo>
                    <a:pt x="630331" y="630331"/>
                  </a:lnTo>
                  <a:lnTo>
                    <a:pt x="0" y="630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203386" y="129554"/>
              <a:ext cx="3310258" cy="3426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41"/>
                </a:lnSpc>
                <a:spcBef>
                  <a:spcPct val="0"/>
                </a:spcBef>
              </a:pPr>
              <a:r>
                <a:rPr lang="en-US" sz="1601">
                  <a:solidFill>
                    <a:srgbClr val="000000"/>
                  </a:solidFill>
                  <a:latin typeface="Noto Sans T Chinese"/>
                  <a:ea typeface="Noto Sans T Chinese"/>
                </a:rPr>
                <a:t>MCU-CSIE 第22組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8473615">
            <a:off x="8978986" y="1325242"/>
            <a:ext cx="666165" cy="1347025"/>
          </a:xfrm>
          <a:custGeom>
            <a:avLst/>
            <a:gdLst/>
            <a:ahLst/>
            <a:cxnLst/>
            <a:rect r="r" b="b" t="t" l="l"/>
            <a:pathLst>
              <a:path h="1347025" w="666165">
                <a:moveTo>
                  <a:pt x="0" y="0"/>
                </a:moveTo>
                <a:lnTo>
                  <a:pt x="666165" y="0"/>
                </a:lnTo>
                <a:lnTo>
                  <a:pt x="666165" y="1347026"/>
                </a:lnTo>
                <a:lnTo>
                  <a:pt x="0" y="13470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5618566"/>
            <a:ext cx="18288000" cy="4668434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Freeform 3" id="3"/>
          <p:cNvSpPr/>
          <p:nvPr/>
        </p:nvSpPr>
        <p:spPr>
          <a:xfrm flipH="false" flipV="false" rot="2825414">
            <a:off x="974931" y="-476414"/>
            <a:ext cx="4252522" cy="4515227"/>
          </a:xfrm>
          <a:custGeom>
            <a:avLst/>
            <a:gdLst/>
            <a:ahLst/>
            <a:cxnLst/>
            <a:rect r="r" b="b" t="t" l="l"/>
            <a:pathLst>
              <a:path h="4515227" w="4252522">
                <a:moveTo>
                  <a:pt x="0" y="0"/>
                </a:moveTo>
                <a:lnTo>
                  <a:pt x="4252523" y="0"/>
                </a:lnTo>
                <a:lnTo>
                  <a:pt x="4252523" y="4515226"/>
                </a:lnTo>
                <a:lnTo>
                  <a:pt x="0" y="4515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6694507"/>
            <a:ext cx="3733584" cy="700047"/>
            <a:chOff x="0" y="0"/>
            <a:chExt cx="4978112" cy="93339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978112" cy="933396"/>
            </a:xfrm>
            <a:custGeom>
              <a:avLst/>
              <a:gdLst/>
              <a:ahLst/>
              <a:cxnLst/>
              <a:rect r="r" b="b" t="t" l="l"/>
              <a:pathLst>
                <a:path h="933396" w="4978112">
                  <a:moveTo>
                    <a:pt x="0" y="0"/>
                  </a:moveTo>
                  <a:lnTo>
                    <a:pt x="4978112" y="0"/>
                  </a:lnTo>
                  <a:lnTo>
                    <a:pt x="4978112" y="933396"/>
                  </a:lnTo>
                  <a:lnTo>
                    <a:pt x="0" y="933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886239" y="214273"/>
              <a:ext cx="3205635" cy="596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ea typeface="Noto Sans T Chinese Bold"/>
                </a:rPr>
                <a:t>技術基礎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7959725"/>
            <a:ext cx="5580832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oto Sans T Chinese"/>
              </a:rPr>
              <a:t>OpenPose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 u="none">
                <a:solidFill>
                  <a:srgbClr val="000000"/>
                </a:solidFill>
                <a:latin typeface="Noto Sans T Chinese"/>
              </a:rPr>
              <a:t>Unity 3D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55592" y="7905158"/>
            <a:ext cx="7938152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ea typeface="Noto Sans T Chinese"/>
              </a:rPr>
              <a:t>設計一</a:t>
            </a: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</a:rPr>
              <a:t>個 Exergaming 系統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 u="none">
                <a:solidFill>
                  <a:srgbClr val="000000"/>
                </a:solidFill>
                <a:ea typeface="Noto Sans T Chinese"/>
              </a:rPr>
              <a:t>在沒有專業人士的指導也可以改善錯誤動作的系統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62025"/>
            <a:ext cx="12734870" cy="12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50"/>
              </a:lnSpc>
            </a:pPr>
            <a:r>
              <a:rPr lang="en-US" sz="7500" u="none">
                <a:solidFill>
                  <a:srgbClr val="000000"/>
                </a:solidFill>
                <a:ea typeface="Noto Sans T Chinese Bold"/>
              </a:rPr>
              <a:t>概覽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215103"/>
            <a:ext cx="14315528" cy="1090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Noto Sans T Chinese"/>
                <a:ea typeface="Noto Sans T Chinese"/>
              </a:rPr>
              <a:t>利用WebCam偵測人體節點，使用計算節點間的相對位置作為判斷標準，</a:t>
            </a:r>
          </a:p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Noto Sans T Chinese"/>
                <a:ea typeface="Noto Sans T Chinese"/>
              </a:rPr>
              <a:t>再經由Unity投射及時人體影像，且判斷姿勢是否正確。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655592" y="6694507"/>
            <a:ext cx="3733584" cy="700047"/>
            <a:chOff x="0" y="0"/>
            <a:chExt cx="4978112" cy="93339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978112" cy="933396"/>
            </a:xfrm>
            <a:custGeom>
              <a:avLst/>
              <a:gdLst/>
              <a:ahLst/>
              <a:cxnLst/>
              <a:rect r="r" b="b" t="t" l="l"/>
              <a:pathLst>
                <a:path h="933396" w="4978112">
                  <a:moveTo>
                    <a:pt x="0" y="0"/>
                  </a:moveTo>
                  <a:lnTo>
                    <a:pt x="4978112" y="0"/>
                  </a:lnTo>
                  <a:lnTo>
                    <a:pt x="4978112" y="933396"/>
                  </a:lnTo>
                  <a:lnTo>
                    <a:pt x="0" y="933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886239" y="214273"/>
              <a:ext cx="3205635" cy="596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ea typeface="Noto Sans T Chinese Bold"/>
                </a:rPr>
                <a:t>目標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4508" y="600933"/>
            <a:ext cx="1938465" cy="1452086"/>
          </a:xfrm>
          <a:custGeom>
            <a:avLst/>
            <a:gdLst/>
            <a:ahLst/>
            <a:cxnLst/>
            <a:rect r="r" b="b" t="t" l="l"/>
            <a:pathLst>
              <a:path h="1452086" w="1938465">
                <a:moveTo>
                  <a:pt x="0" y="0"/>
                </a:moveTo>
                <a:lnTo>
                  <a:pt x="1938464" y="0"/>
                </a:lnTo>
                <a:lnTo>
                  <a:pt x="1938464" y="1452087"/>
                </a:lnTo>
                <a:lnTo>
                  <a:pt x="0" y="1452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0" y="8997003"/>
            <a:ext cx="18288000" cy="1371600"/>
          </a:xfrm>
          <a:prstGeom prst="rect">
            <a:avLst/>
          </a:prstGeom>
          <a:solidFill>
            <a:srgbClr val="6683FF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793827" y="3046857"/>
            <a:ext cx="1028700" cy="849635"/>
          </a:xfrm>
          <a:custGeom>
            <a:avLst/>
            <a:gdLst/>
            <a:ahLst/>
            <a:cxnLst/>
            <a:rect r="r" b="b" t="t" l="l"/>
            <a:pathLst>
              <a:path h="849635" w="1028700">
                <a:moveTo>
                  <a:pt x="0" y="0"/>
                </a:moveTo>
                <a:lnTo>
                  <a:pt x="1028700" y="0"/>
                </a:lnTo>
                <a:lnTo>
                  <a:pt x="1028700" y="849635"/>
                </a:lnTo>
                <a:lnTo>
                  <a:pt x="0" y="8496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5245795" y="4345312"/>
            <a:ext cx="0" cy="79818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29813" y="5143500"/>
            <a:ext cx="1356726" cy="1356726"/>
          </a:xfrm>
          <a:custGeom>
            <a:avLst/>
            <a:gdLst/>
            <a:ahLst/>
            <a:cxnLst/>
            <a:rect r="r" b="b" t="t" l="l"/>
            <a:pathLst>
              <a:path h="1356726" w="1356726">
                <a:moveTo>
                  <a:pt x="0" y="0"/>
                </a:moveTo>
                <a:lnTo>
                  <a:pt x="1356727" y="0"/>
                </a:lnTo>
                <a:lnTo>
                  <a:pt x="1356727" y="1356726"/>
                </a:lnTo>
                <a:lnTo>
                  <a:pt x="0" y="13567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7" id="7"/>
          <p:cNvSpPr/>
          <p:nvPr/>
        </p:nvSpPr>
        <p:spPr>
          <a:xfrm>
            <a:off x="5264845" y="6500226"/>
            <a:ext cx="0" cy="79818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793827" y="7415044"/>
            <a:ext cx="1028700" cy="1023089"/>
          </a:xfrm>
          <a:custGeom>
            <a:avLst/>
            <a:gdLst/>
            <a:ahLst/>
            <a:cxnLst/>
            <a:rect r="r" b="b" t="t" l="l"/>
            <a:pathLst>
              <a:path h="1023089" w="1028700">
                <a:moveTo>
                  <a:pt x="0" y="0"/>
                </a:moveTo>
                <a:lnTo>
                  <a:pt x="1028700" y="0"/>
                </a:lnTo>
                <a:lnTo>
                  <a:pt x="1028700" y="1023089"/>
                </a:lnTo>
                <a:lnTo>
                  <a:pt x="0" y="10230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010804" y="2941876"/>
            <a:ext cx="1036479" cy="1059597"/>
          </a:xfrm>
          <a:custGeom>
            <a:avLst/>
            <a:gdLst/>
            <a:ahLst/>
            <a:cxnLst/>
            <a:rect r="r" b="b" t="t" l="l"/>
            <a:pathLst>
              <a:path h="1059597" w="1036479">
                <a:moveTo>
                  <a:pt x="0" y="0"/>
                </a:moveTo>
                <a:lnTo>
                  <a:pt x="1036479" y="0"/>
                </a:lnTo>
                <a:lnTo>
                  <a:pt x="1036479" y="1059597"/>
                </a:lnTo>
                <a:lnTo>
                  <a:pt x="0" y="10595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959654" y="688804"/>
            <a:ext cx="8851511" cy="12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50"/>
              </a:lnSpc>
            </a:pPr>
            <a:r>
              <a:rPr lang="en-US" sz="7500">
                <a:solidFill>
                  <a:srgbClr val="000000"/>
                </a:solidFill>
                <a:ea typeface="Noto Sans T Chinese Bold"/>
              </a:rPr>
              <a:t>流程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203527" y="3148142"/>
            <a:ext cx="353109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</a:rPr>
              <a:t>WebCam讀取影像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203527" y="5498330"/>
            <a:ext cx="465757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</a:rPr>
              <a:t>OpenPose偵測人體節點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203527" y="7303019"/>
            <a:ext cx="4902398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</a:rPr>
              <a:t>Python將節點位置轉化成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</a:rPr>
              <a:t>可供Unity讀取的Json檔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28283" y="2848105"/>
            <a:ext cx="3240435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</a:rPr>
              <a:t>Unity將節點位置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</a:rPr>
              <a:t>投射在3D場景中</a:t>
            </a:r>
          </a:p>
        </p:txBody>
      </p:sp>
      <p:sp>
        <p:nvSpPr>
          <p:cNvPr name="AutoShape 15" id="15"/>
          <p:cNvSpPr/>
          <p:nvPr/>
        </p:nvSpPr>
        <p:spPr>
          <a:xfrm>
            <a:off x="14038975" y="4612815"/>
            <a:ext cx="19050" cy="241809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1010804" y="7396790"/>
            <a:ext cx="1036479" cy="1059597"/>
          </a:xfrm>
          <a:custGeom>
            <a:avLst/>
            <a:gdLst/>
            <a:ahLst/>
            <a:cxnLst/>
            <a:rect r="r" b="b" t="t" l="l"/>
            <a:pathLst>
              <a:path h="1059597" w="1036479">
                <a:moveTo>
                  <a:pt x="0" y="0"/>
                </a:moveTo>
                <a:lnTo>
                  <a:pt x="1036479" y="0"/>
                </a:lnTo>
                <a:lnTo>
                  <a:pt x="1036479" y="1059597"/>
                </a:lnTo>
                <a:lnTo>
                  <a:pt x="0" y="10595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2428283" y="7303019"/>
            <a:ext cx="4317802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ea typeface="Noto Sans T Chinese"/>
              </a:rPr>
              <a:t>偵測節點間的相對位置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ea typeface="Noto Sans T Chinese"/>
              </a:rPr>
              <a:t>判斷姿勢是否正確</a:t>
            </a:r>
          </a:p>
        </p:txBody>
      </p:sp>
      <p:sp>
        <p:nvSpPr>
          <p:cNvPr name="AutoShape 18" id="18"/>
          <p:cNvSpPr/>
          <p:nvPr/>
        </p:nvSpPr>
        <p:spPr>
          <a:xfrm>
            <a:off x="8523417" y="7956389"/>
            <a:ext cx="85579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V="true">
            <a:off x="9379210" y="3471675"/>
            <a:ext cx="0" cy="450376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9379210" y="3490725"/>
            <a:ext cx="79818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DAGFw1KrCUg</dc:identifier>
  <dcterms:modified xsi:type="dcterms:W3CDTF">2011-08-01T06:04:30Z</dcterms:modified>
  <cp:revision>1</cp:revision>
  <dc:title>專案計劃</dc:title>
</cp:coreProperties>
</file>